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9" r:id="rId3"/>
    <p:sldMasterId id="2147483682" r:id="rId4"/>
  </p:sldMasterIdLst>
  <p:notesMasterIdLst>
    <p:notesMasterId r:id="rId22"/>
  </p:notesMasterIdLst>
  <p:handoutMasterIdLst>
    <p:handoutMasterId r:id="rId23"/>
  </p:handoutMasterIdLst>
  <p:sldIdLst>
    <p:sldId id="268" r:id="rId5"/>
    <p:sldId id="273" r:id="rId6"/>
    <p:sldId id="274" r:id="rId7"/>
    <p:sldId id="286" r:id="rId8"/>
    <p:sldId id="279" r:id="rId9"/>
    <p:sldId id="275" r:id="rId10"/>
    <p:sldId id="277" r:id="rId11"/>
    <p:sldId id="270" r:id="rId12"/>
    <p:sldId id="281" r:id="rId13"/>
    <p:sldId id="285" r:id="rId14"/>
    <p:sldId id="282" r:id="rId15"/>
    <p:sldId id="272" r:id="rId16"/>
    <p:sldId id="284" r:id="rId17"/>
    <p:sldId id="271" r:id="rId18"/>
    <p:sldId id="283" r:id="rId19"/>
    <p:sldId id="28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3" d="100"/>
          <a:sy n="73" d="100"/>
        </p:scale>
        <p:origin x="1074" y="3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OAK\SHARDATA\Intern%20Project%202016\Statistics\Survey%20Analysi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OAK\SHARDATA\Intern%20Project%202016\Statistics\Survey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OAK\SHARDATA\Intern%20Project%202016\Statistics\Survey%20Analysi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OAK\SHARDATA\Intern%20Project%202016\Statistics\Survey%20Analysis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\\OAK\SHARDATA\Intern%20Project%202016\Statistics\Survey%20Analysis.xlsx" TargetMode="External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OAK\SHARDATA\Intern%20Project%202016\Statistics\Survey%20Analysi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OAK\SHARDATA\Intern%20Project%202016\Statistics\Survey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Challenges in Workspace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Sheet1!$D$1:$H$1</c:f>
              <c:strCache>
                <c:ptCount val="5"/>
                <c:pt idx="0">
                  <c:v>Space Limitation</c:v>
                </c:pt>
                <c:pt idx="1">
                  <c:v>Budget Contraints</c:v>
                </c:pt>
                <c:pt idx="2">
                  <c:v>Miscommunication</c:v>
                </c:pt>
                <c:pt idx="3">
                  <c:v>Privacy</c:v>
                </c:pt>
                <c:pt idx="4">
                  <c:v>Too Much Work, Not Enough People</c:v>
                </c:pt>
              </c:strCache>
            </c:strRef>
          </c:cat>
          <c:val>
            <c:numRef>
              <c:f>Sheet1!$D$2:$H$2</c:f>
              <c:numCache>
                <c:formatCode>0.00%</c:formatCode>
                <c:ptCount val="5"/>
                <c:pt idx="0">
                  <c:v>0.1875</c:v>
                </c:pt>
                <c:pt idx="1">
                  <c:v>0.125</c:v>
                </c:pt>
                <c:pt idx="2">
                  <c:v>0.4375</c:v>
                </c:pt>
                <c:pt idx="3">
                  <c:v>6.25E-2</c:v>
                </c:pt>
                <c:pt idx="4">
                  <c:v>0.1875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142894098910527"/>
          <c:y val="0.24086024993817426"/>
          <c:w val="0.35921262914637714"/>
          <c:h val="0.449519324490190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smtClean="0"/>
              <a:t>Workspace Preference</a:t>
            </a:r>
            <a:endParaRPr lang="en-US" sz="2400" dirty="0"/>
          </a:p>
        </c:rich>
      </c:tx>
      <c:layout>
        <c:manualLayout>
          <c:xMode val="edge"/>
          <c:yMode val="edge"/>
          <c:x val="0.28520000112526128"/>
          <c:y val="7.6270708814048224E-2"/>
        </c:manualLayout>
      </c:layout>
      <c:overlay val="0"/>
    </c:title>
    <c:autoTitleDeleted val="0"/>
    <c:plotArea>
      <c:layout/>
      <c:pieChart>
        <c:varyColors val="1"/>
        <c:ser>
          <c:idx val="1"/>
          <c:order val="0"/>
          <c:tx>
            <c:v>Workspace</c:v>
          </c:tx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Analysis!$A$60:$A$63</c:f>
              <c:strCache>
                <c:ptCount val="4"/>
                <c:pt idx="0">
                  <c:v>Cubicle</c:v>
                </c:pt>
                <c:pt idx="1">
                  <c:v>Private Offices</c:v>
                </c:pt>
                <c:pt idx="2">
                  <c:v>Open-space</c:v>
                </c:pt>
                <c:pt idx="3">
                  <c:v>Combination of the above options</c:v>
                </c:pt>
              </c:strCache>
            </c:strRef>
          </c:cat>
          <c:val>
            <c:numRef>
              <c:f>Analysis!$C$60:$C$63</c:f>
              <c:numCache>
                <c:formatCode>General</c:formatCode>
                <c:ptCount val="4"/>
                <c:pt idx="0">
                  <c:v>4.9382716049382713E-2</c:v>
                </c:pt>
                <c:pt idx="1">
                  <c:v>0.19753086419753085</c:v>
                </c:pt>
                <c:pt idx="2">
                  <c:v>0.23456790123456789</c:v>
                </c:pt>
                <c:pt idx="3">
                  <c:v>0.46913580246913578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571590528675878"/>
          <c:y val="0.42760634705343747"/>
          <c:w val="0.30139377674253742"/>
          <c:h val="0.23271851719763584"/>
        </c:manualLayout>
      </c:layout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Demographic Information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Analysis!$A$2:$A$3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Analysis!$B$2:$B$3</c:f>
              <c:numCache>
                <c:formatCode>General</c:formatCode>
                <c:ptCount val="2"/>
                <c:pt idx="0">
                  <c:v>41</c:v>
                </c:pt>
                <c:pt idx="1">
                  <c:v>40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Office Furnishings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Percent</c:v>
          </c:tx>
          <c:invertIfNegative val="0"/>
          <c:cat>
            <c:strRef>
              <c:f>Analysis!$A$66:$A$81</c:f>
              <c:strCache>
                <c:ptCount val="16"/>
                <c:pt idx="0">
                  <c:v>Under-desk elliptical</c:v>
                </c:pt>
                <c:pt idx="1">
                  <c:v>Adjustable white noise</c:v>
                </c:pt>
                <c:pt idx="2">
                  <c:v>Treadmill Desk</c:v>
                </c:pt>
                <c:pt idx="3">
                  <c:v>Height adjustable cubicle walls</c:v>
                </c:pt>
                <c:pt idx="4">
                  <c:v>Accessible and adjustable thermostat</c:v>
                </c:pt>
                <c:pt idx="5">
                  <c:v>More desk storage space</c:v>
                </c:pt>
                <c:pt idx="6">
                  <c:v>Accessible and adjustable lights</c:v>
                </c:pt>
                <c:pt idx="7">
                  <c:v>Choice of computer operating system</c:v>
                </c:pt>
                <c:pt idx="8">
                  <c:v>Large desks</c:v>
                </c:pt>
                <c:pt idx="9">
                  <c:v>Moveable desks</c:v>
                </c:pt>
                <c:pt idx="10">
                  <c:v>Freedom to choose desk layout</c:v>
                </c:pt>
                <c:pt idx="11">
                  <c:v>Plants</c:v>
                </c:pt>
                <c:pt idx="12">
                  <c:v>Multiple computer screens</c:v>
                </c:pt>
                <c:pt idx="13">
                  <c:v>Break/Leisure furniture</c:v>
                </c:pt>
                <c:pt idx="14">
                  <c:v>Height adjustable desks</c:v>
                </c:pt>
                <c:pt idx="15">
                  <c:v>Large windows</c:v>
                </c:pt>
              </c:strCache>
            </c:strRef>
          </c:cat>
          <c:val>
            <c:numRef>
              <c:f>Analysis!$C$66:$C$81</c:f>
              <c:numCache>
                <c:formatCode>General</c:formatCode>
                <c:ptCount val="16"/>
                <c:pt idx="0">
                  <c:v>0.16049382716049382</c:v>
                </c:pt>
                <c:pt idx="1">
                  <c:v>0.23456790123456789</c:v>
                </c:pt>
                <c:pt idx="2">
                  <c:v>0.25925925925925924</c:v>
                </c:pt>
                <c:pt idx="3">
                  <c:v>0.27160493827160492</c:v>
                </c:pt>
                <c:pt idx="4">
                  <c:v>0.40740740740740738</c:v>
                </c:pt>
                <c:pt idx="5">
                  <c:v>0.41975308641975306</c:v>
                </c:pt>
                <c:pt idx="6">
                  <c:v>0.44444444444444442</c:v>
                </c:pt>
                <c:pt idx="7">
                  <c:v>0.50617283950617287</c:v>
                </c:pt>
                <c:pt idx="8">
                  <c:v>0.51851851851851849</c:v>
                </c:pt>
                <c:pt idx="9">
                  <c:v>0.54320987654320985</c:v>
                </c:pt>
                <c:pt idx="10">
                  <c:v>0.5679012345679012</c:v>
                </c:pt>
                <c:pt idx="11">
                  <c:v>0.58024691358024694</c:v>
                </c:pt>
                <c:pt idx="12">
                  <c:v>0.62962962962962965</c:v>
                </c:pt>
                <c:pt idx="13">
                  <c:v>0.66666666666666663</c:v>
                </c:pt>
                <c:pt idx="14">
                  <c:v>0.70370370370370372</c:v>
                </c:pt>
                <c:pt idx="15">
                  <c:v>0.76543209876543206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7145512"/>
        <c:axId val="110528256"/>
      </c:barChart>
      <c:catAx>
        <c:axId val="14714551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10528256"/>
        <c:crosses val="autoZero"/>
        <c:auto val="1"/>
        <c:lblAlgn val="ctr"/>
        <c:lblOffset val="100"/>
        <c:noMultiLvlLbl val="0"/>
      </c:catAx>
      <c:valAx>
        <c:axId val="110528256"/>
        <c:scaling>
          <c:orientation val="minMax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147145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Food Amenities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Percent</c:v>
          </c:tx>
          <c:invertIfNegative val="0"/>
          <c:cat>
            <c:strRef>
              <c:f>Analysis!$A$36:$A$42</c:f>
              <c:strCache>
                <c:ptCount val="7"/>
                <c:pt idx="0">
                  <c:v>None of the above</c:v>
                </c:pt>
                <c:pt idx="1">
                  <c:v>Catered lunch days</c:v>
                </c:pt>
                <c:pt idx="2">
                  <c:v>Vending machines</c:v>
                </c:pt>
                <c:pt idx="3">
                  <c:v>Health-conscious food and beverage options</c:v>
                </c:pt>
                <c:pt idx="4">
                  <c:v>Onsite coffee shop</c:v>
                </c:pt>
                <c:pt idx="5">
                  <c:v>Cafeteria</c:v>
                </c:pt>
                <c:pt idx="6">
                  <c:v>Nearby eating area</c:v>
                </c:pt>
              </c:strCache>
            </c:strRef>
          </c:cat>
          <c:val>
            <c:numRef>
              <c:f>Analysis!$C$36:$C$42</c:f>
              <c:numCache>
                <c:formatCode>General</c:formatCode>
                <c:ptCount val="7"/>
                <c:pt idx="0">
                  <c:v>3.7037037037037E-2</c:v>
                </c:pt>
                <c:pt idx="1">
                  <c:v>0.407407407407407</c:v>
                </c:pt>
                <c:pt idx="2">
                  <c:v>0.49382716049382702</c:v>
                </c:pt>
                <c:pt idx="3">
                  <c:v>0.54320987654320996</c:v>
                </c:pt>
                <c:pt idx="4">
                  <c:v>0.56790123456790098</c:v>
                </c:pt>
                <c:pt idx="5">
                  <c:v>0.592592592592593</c:v>
                </c:pt>
                <c:pt idx="6">
                  <c:v>0.62962962962962998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1897376"/>
        <c:axId val="461897768"/>
      </c:barChart>
      <c:catAx>
        <c:axId val="4618973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461897768"/>
        <c:crosses val="autoZero"/>
        <c:auto val="1"/>
        <c:lblAlgn val="ctr"/>
        <c:lblOffset val="100"/>
        <c:noMultiLvlLbl val="0"/>
      </c:catAx>
      <c:valAx>
        <c:axId val="461897768"/>
        <c:scaling>
          <c:orientation val="minMax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4618973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Life</a:t>
            </a:r>
            <a:r>
              <a:rPr lang="en-US" baseline="0"/>
              <a:t> Amenities</a:t>
            </a:r>
            <a:endParaRPr lang="en-US"/>
          </a:p>
        </c:rich>
      </c:tx>
      <c:layout>
        <c:manualLayout>
          <c:xMode val="edge"/>
          <c:yMode val="edge"/>
          <c:x val="0.38808122133049072"/>
          <c:y val="2.8316579357213649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Percent</c:v>
          </c:tx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Analysis!$A$28:$A$33</c15:sqref>
                  </c15:fullRef>
                </c:ext>
              </c:extLst>
              <c:f>Analysis!$A$28:$A$30</c:f>
              <c:strCache>
                <c:ptCount val="3"/>
                <c:pt idx="0">
                  <c:v>None of the above</c:v>
                </c:pt>
                <c:pt idx="1">
                  <c:v>In-house child development center</c:v>
                </c:pt>
                <c:pt idx="2">
                  <c:v>Daycare vouchers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Analysis!$C$28:$C$33</c15:sqref>
                  </c15:fullRef>
                </c:ext>
              </c:extLst>
              <c:f>Analysis!$C$28:$C$30</c:f>
              <c:numCache>
                <c:formatCode>General</c:formatCode>
                <c:ptCount val="3"/>
                <c:pt idx="0">
                  <c:v>9.8765432098765427E-2</c:v>
                </c:pt>
                <c:pt idx="1">
                  <c:v>0.22222222222222221</c:v>
                </c:pt>
                <c:pt idx="2">
                  <c:v>0.2839506172839506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1898552"/>
        <c:axId val="461898944"/>
      </c:barChart>
      <c:catAx>
        <c:axId val="46189855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461898944"/>
        <c:crosses val="autoZero"/>
        <c:auto val="1"/>
        <c:lblAlgn val="ctr"/>
        <c:lblOffset val="100"/>
        <c:noMultiLvlLbl val="0"/>
      </c:catAx>
      <c:valAx>
        <c:axId val="461898944"/>
        <c:scaling>
          <c:orientation val="minMax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46189855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Break/Leisure Activity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Percent</c:v>
          </c:tx>
          <c:invertIfNegative val="0"/>
          <c:cat>
            <c:strRef>
              <c:f>Analysis!$A$45:$A$50</c:f>
              <c:strCache>
                <c:ptCount val="6"/>
                <c:pt idx="0">
                  <c:v>None of the above</c:v>
                </c:pt>
                <c:pt idx="1">
                  <c:v>Game room</c:v>
                </c:pt>
                <c:pt idx="2">
                  <c:v>Exercise room</c:v>
                </c:pt>
                <c:pt idx="3">
                  <c:v>Quiet/relaxation areas</c:v>
                </c:pt>
                <c:pt idx="4">
                  <c:v>Break room</c:v>
                </c:pt>
                <c:pt idx="5">
                  <c:v>Attached outdoor greenspace</c:v>
                </c:pt>
              </c:strCache>
            </c:strRef>
          </c:cat>
          <c:val>
            <c:numRef>
              <c:f>Analysis!$C$45:$C$50</c:f>
              <c:numCache>
                <c:formatCode>General</c:formatCode>
                <c:ptCount val="6"/>
                <c:pt idx="0">
                  <c:v>6.1728395061728399E-2</c:v>
                </c:pt>
                <c:pt idx="1">
                  <c:v>0.358024691358025</c:v>
                </c:pt>
                <c:pt idx="2">
                  <c:v>0.45679012345678999</c:v>
                </c:pt>
                <c:pt idx="3">
                  <c:v>0.592592592592593</c:v>
                </c:pt>
                <c:pt idx="4">
                  <c:v>0.61728395061728403</c:v>
                </c:pt>
                <c:pt idx="5">
                  <c:v>0.62962962962962998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58325160"/>
        <c:axId val="458325552"/>
      </c:barChart>
      <c:catAx>
        <c:axId val="45832516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458325552"/>
        <c:crosses val="autoZero"/>
        <c:auto val="1"/>
        <c:lblAlgn val="ctr"/>
        <c:lblOffset val="100"/>
        <c:noMultiLvlLbl val="0"/>
      </c:catAx>
      <c:valAx>
        <c:axId val="458325552"/>
        <c:scaling>
          <c:orientation val="minMax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4583251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aseline="0" dirty="0" smtClean="0"/>
              <a:t>Health And Wellness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1"/>
          <c:order val="0"/>
          <c:tx>
            <c:v>Percent</c:v>
          </c:tx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Analysis!$A$28:$A$33</c15:sqref>
                  </c15:fullRef>
                </c:ext>
              </c:extLst>
              <c:f>(Analysis!$A$28,Analysis!$A$31:$A$33)</c:f>
              <c:strCache>
                <c:ptCount val="4"/>
                <c:pt idx="0">
                  <c:v>None of the above</c:v>
                </c:pt>
                <c:pt idx="1">
                  <c:v>Work sponsored fitness classes</c:v>
                </c:pt>
                <c:pt idx="2">
                  <c:v>Local fitness center vouchers</c:v>
                </c:pt>
                <c:pt idx="3">
                  <c:v>In-house fitness center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Analysis!$C$28:$C$33</c15:sqref>
                  </c15:fullRef>
                </c:ext>
              </c:extLst>
              <c:f>(Analysis!$C$28,Analysis!$C$31:$C$33)</c:f>
              <c:numCache>
                <c:formatCode>General</c:formatCode>
                <c:ptCount val="4"/>
                <c:pt idx="0">
                  <c:v>9.8765432098765427E-2</c:v>
                </c:pt>
                <c:pt idx="1">
                  <c:v>0.34567901234567899</c:v>
                </c:pt>
                <c:pt idx="2">
                  <c:v>0.51851851851851849</c:v>
                </c:pt>
                <c:pt idx="3">
                  <c:v>0.5679012345679012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6209528"/>
        <c:axId val="806209920"/>
      </c:barChart>
      <c:catAx>
        <c:axId val="80620952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806209920"/>
        <c:crosses val="autoZero"/>
        <c:auto val="1"/>
        <c:lblAlgn val="ctr"/>
        <c:lblOffset val="100"/>
        <c:noMultiLvlLbl val="0"/>
      </c:catAx>
      <c:valAx>
        <c:axId val="806209920"/>
        <c:scaling>
          <c:orientation val="minMax"/>
        </c:scaling>
        <c:delete val="0"/>
        <c:axPos val="b"/>
        <c:majorGridlines/>
        <c:numFmt formatCode="0%" sourceLinked="0"/>
        <c:majorTickMark val="out"/>
        <c:minorTickMark val="none"/>
        <c:tickLblPos val="nextTo"/>
        <c:crossAx val="8062095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2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60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49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700" y="1489075"/>
            <a:ext cx="5581651" cy="4313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552" y="1489075"/>
            <a:ext cx="5581649" cy="43132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06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20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64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45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4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550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726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9634" y="58739"/>
            <a:ext cx="2840567" cy="5743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3700" y="58739"/>
            <a:ext cx="8322733" cy="5743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05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7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4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5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05819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50553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997070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247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6622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25603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162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691673"/>
            <a:ext cx="280731" cy="778847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1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701" y="1489075"/>
            <a:ext cx="11366500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Textmasterformate durch Klicken bearbeiten</a:t>
            </a:r>
          </a:p>
          <a:p>
            <a:pPr lvl="1"/>
            <a:r>
              <a:rPr lang="en-US" altLang="zh-CN" smtClean="0"/>
              <a:t>Zweite Ebene</a:t>
            </a:r>
          </a:p>
          <a:p>
            <a:pPr lvl="2"/>
            <a:r>
              <a:rPr lang="en-US" altLang="zh-CN" smtClean="0"/>
              <a:t>Dritte Ebene</a:t>
            </a:r>
          </a:p>
          <a:p>
            <a:pPr lvl="3"/>
            <a:r>
              <a:rPr lang="en-US" altLang="zh-CN" smtClean="0"/>
              <a:t>Vierte Ebene</a:t>
            </a:r>
          </a:p>
          <a:p>
            <a:pPr lvl="4"/>
            <a:r>
              <a:rPr lang="en-US" altLang="zh-CN" smtClean="0"/>
              <a:t>Fünfte Ebene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65875"/>
            <a:ext cx="38608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PMingLiU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mtClean="0">
              <a:solidFill>
                <a:srgbClr val="000000"/>
              </a:solidFill>
            </a:endParaRP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00051" y="58739"/>
            <a:ext cx="11360149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Klicken Sie, um das Titelformat zu bearbeiten</a:t>
            </a:r>
          </a:p>
        </p:txBody>
      </p:sp>
    </p:spTree>
    <p:extLst>
      <p:ext uri="{BB962C8B-B14F-4D97-AF65-F5344CB8AC3E}">
        <p14:creationId xmlns:p14="http://schemas.microsoft.com/office/powerpoint/2010/main" val="331246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20725" indent="-274638" algn="l" rtl="0" eaLnBrk="0" fontAlgn="base" hangingPunct="0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5113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254125" indent="-265113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Tailoring Workspace to Next Generation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charts</a:t>
            </a:r>
            <a:endParaRPr lang="en-US" dirty="0"/>
          </a:p>
        </p:txBody>
      </p:sp>
      <p:graphicFrame>
        <p:nvGraphicFramePr>
          <p:cNvPr id="5" name="Chart 2"/>
          <p:cNvGraphicFramePr/>
          <p:nvPr>
            <p:extLst>
              <p:ext uri="{D42A27DB-BD31-4B8C-83A1-F6EECF244321}">
                <p14:modId xmlns:p14="http://schemas.microsoft.com/office/powerpoint/2010/main" val="2933412727"/>
              </p:ext>
            </p:extLst>
          </p:nvPr>
        </p:nvGraphicFramePr>
        <p:xfrm>
          <a:off x="2028094" y="1776190"/>
          <a:ext cx="8515397" cy="4381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12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3</a:t>
            </a:r>
            <a:br>
              <a:rPr lang="en-US" dirty="0" smtClean="0"/>
            </a:br>
            <a:r>
              <a:rPr lang="en-US" dirty="0" smtClean="0"/>
              <a:t>amenities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428" y="1066800"/>
            <a:ext cx="5489510" cy="5791200"/>
          </a:xfrm>
        </p:spPr>
        <p:txBody>
          <a:bodyPr/>
          <a:lstStyle/>
          <a:p>
            <a:r>
              <a:rPr lang="en-US" dirty="0" smtClean="0"/>
              <a:t>Focus </a:t>
            </a:r>
            <a:r>
              <a:rPr lang="en-US" dirty="0"/>
              <a:t>Groups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Cafeteria</a:t>
            </a:r>
          </a:p>
          <a:p>
            <a:pPr lvl="1"/>
            <a:r>
              <a:rPr lang="en-US" dirty="0" smtClean="0"/>
              <a:t>Bigger Dining Area/Oasis Room</a:t>
            </a:r>
            <a:endParaRPr lang="en-US" dirty="0"/>
          </a:p>
          <a:p>
            <a:pPr lvl="1"/>
            <a:r>
              <a:rPr lang="en-US" dirty="0"/>
              <a:t>Subsidized </a:t>
            </a:r>
            <a:r>
              <a:rPr lang="en-US" dirty="0" smtClean="0"/>
              <a:t>Food/Events</a:t>
            </a:r>
          </a:p>
          <a:p>
            <a:pPr lvl="1"/>
            <a:r>
              <a:rPr lang="en-US" dirty="0" smtClean="0"/>
              <a:t>Game Room</a:t>
            </a:r>
            <a:endParaRPr lang="en-US" dirty="0"/>
          </a:p>
          <a:p>
            <a:pPr lvl="0"/>
            <a:r>
              <a:rPr lang="en-US" dirty="0"/>
              <a:t>Survey:</a:t>
            </a:r>
          </a:p>
          <a:p>
            <a:pPr lvl="1"/>
            <a:r>
              <a:rPr lang="en-US" dirty="0"/>
              <a:t>Cafeteria (58.5%) </a:t>
            </a:r>
          </a:p>
          <a:p>
            <a:pPr lvl="2"/>
            <a:r>
              <a:rPr lang="en-US" dirty="0"/>
              <a:t>Health conscious food choices (53.7%)</a:t>
            </a:r>
          </a:p>
          <a:p>
            <a:pPr lvl="1"/>
            <a:r>
              <a:rPr lang="en-US" dirty="0"/>
              <a:t>Nearby restaurants (62.2%)</a:t>
            </a:r>
          </a:p>
          <a:p>
            <a:pPr lvl="1"/>
            <a:r>
              <a:rPr lang="en-US" dirty="0"/>
              <a:t>Onsite coffee shop (56.1%)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1"/>
            <a:ext cx="9372600" cy="836654"/>
          </a:xfrm>
        </p:spPr>
        <p:txBody>
          <a:bodyPr/>
          <a:lstStyle/>
          <a:p>
            <a:r>
              <a:rPr lang="en-US" dirty="0"/>
              <a:t>Graphs and </a:t>
            </a:r>
            <a:r>
              <a:rPr lang="en-US" dirty="0" smtClean="0"/>
              <a:t>charts: Amenities</a:t>
            </a:r>
            <a:endParaRPr lang="en-US" dirty="0"/>
          </a:p>
        </p:txBody>
      </p:sp>
      <p:graphicFrame>
        <p:nvGraphicFramePr>
          <p:cNvPr id="7" name="Chart 7"/>
          <p:cNvGraphicFramePr/>
          <p:nvPr>
            <p:extLst>
              <p:ext uri="{D42A27DB-BD31-4B8C-83A1-F6EECF244321}">
                <p14:modId xmlns:p14="http://schemas.microsoft.com/office/powerpoint/2010/main" val="698115251"/>
              </p:ext>
            </p:extLst>
          </p:nvPr>
        </p:nvGraphicFramePr>
        <p:xfrm>
          <a:off x="868239" y="1430328"/>
          <a:ext cx="5663190" cy="282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5"/>
          <p:cNvGraphicFramePr/>
          <p:nvPr>
            <p:extLst>
              <p:ext uri="{D42A27DB-BD31-4B8C-83A1-F6EECF244321}">
                <p14:modId xmlns:p14="http://schemas.microsoft.com/office/powerpoint/2010/main" val="2539773784"/>
              </p:ext>
            </p:extLst>
          </p:nvPr>
        </p:nvGraphicFramePr>
        <p:xfrm>
          <a:off x="1077246" y="4232311"/>
          <a:ext cx="5454183" cy="269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3"/>
          <p:cNvGraphicFramePr/>
          <p:nvPr>
            <p:extLst>
              <p:ext uri="{D42A27DB-BD31-4B8C-83A1-F6EECF244321}">
                <p14:modId xmlns:p14="http://schemas.microsoft.com/office/powerpoint/2010/main" val="901950005"/>
              </p:ext>
            </p:extLst>
          </p:nvPr>
        </p:nvGraphicFramePr>
        <p:xfrm>
          <a:off x="6740436" y="1939778"/>
          <a:ext cx="5224133" cy="4010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426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2189828"/>
          </a:xfrm>
        </p:spPr>
        <p:txBody>
          <a:bodyPr/>
          <a:lstStyle/>
          <a:p>
            <a:r>
              <a:rPr lang="en-US" dirty="0" smtClean="0"/>
              <a:t>Element 4</a:t>
            </a:r>
            <a:br>
              <a:rPr lang="en-US" dirty="0" smtClean="0"/>
            </a:br>
            <a:r>
              <a:rPr lang="en-US" dirty="0" smtClean="0"/>
              <a:t>Health &amp; wellness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80" y="916578"/>
            <a:ext cx="5489510" cy="5791200"/>
          </a:xfrm>
        </p:spPr>
        <p:txBody>
          <a:bodyPr/>
          <a:lstStyle/>
          <a:p>
            <a:pPr lvl="0"/>
            <a:r>
              <a:rPr lang="en-US" dirty="0" smtClean="0"/>
              <a:t>Focus Groups:</a:t>
            </a:r>
            <a:endParaRPr lang="en-US" dirty="0"/>
          </a:p>
          <a:p>
            <a:pPr lvl="1"/>
            <a:r>
              <a:rPr lang="en-US" dirty="0" smtClean="0"/>
              <a:t>Reimbursement Policy: More flexibility</a:t>
            </a:r>
            <a:endParaRPr lang="en-US" dirty="0"/>
          </a:p>
          <a:p>
            <a:pPr lvl="1"/>
            <a:r>
              <a:rPr lang="en-US" dirty="0"/>
              <a:t>On-site </a:t>
            </a:r>
            <a:r>
              <a:rPr lang="en-US" dirty="0" smtClean="0"/>
              <a:t>Fitness Center</a:t>
            </a:r>
            <a:endParaRPr lang="en-US" dirty="0"/>
          </a:p>
          <a:p>
            <a:pPr lvl="1"/>
            <a:r>
              <a:rPr lang="en-US" dirty="0"/>
              <a:t>Locker </a:t>
            </a:r>
            <a:r>
              <a:rPr lang="en-US" dirty="0" smtClean="0"/>
              <a:t>rooms/showers</a:t>
            </a:r>
            <a:endParaRPr lang="en-US" dirty="0"/>
          </a:p>
          <a:p>
            <a:pPr lvl="0"/>
            <a:r>
              <a:rPr lang="en-US" dirty="0"/>
              <a:t>Survey:</a:t>
            </a:r>
          </a:p>
          <a:p>
            <a:pPr lvl="1"/>
            <a:r>
              <a:rPr lang="en-US" dirty="0"/>
              <a:t>On-site Fitness </a:t>
            </a:r>
            <a:r>
              <a:rPr lang="en-US" dirty="0" smtClean="0"/>
              <a:t>Center </a:t>
            </a:r>
            <a:r>
              <a:rPr lang="en-US" dirty="0"/>
              <a:t>(56.1%)</a:t>
            </a:r>
          </a:p>
          <a:p>
            <a:pPr lvl="1"/>
            <a:r>
              <a:rPr lang="en-US" dirty="0"/>
              <a:t>Local Fitness Center Vouchers (52.4%)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694993"/>
            <a:ext cx="4800937" cy="1828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5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Graphs: Health </a:t>
            </a:r>
            <a:r>
              <a:rPr lang="en-US" dirty="0"/>
              <a:t>And </a:t>
            </a:r>
            <a:r>
              <a:rPr lang="en-US" dirty="0" smtClean="0"/>
              <a:t>Wellness</a:t>
            </a:r>
            <a:endParaRPr lang="en-US" dirty="0"/>
          </a:p>
        </p:txBody>
      </p:sp>
      <p:graphicFrame>
        <p:nvGraphicFramePr>
          <p:cNvPr id="7" name="Chart 3"/>
          <p:cNvGraphicFramePr/>
          <p:nvPr>
            <p:extLst>
              <p:ext uri="{D42A27DB-BD31-4B8C-83A1-F6EECF244321}">
                <p14:modId xmlns:p14="http://schemas.microsoft.com/office/powerpoint/2010/main" val="3461966563"/>
              </p:ext>
            </p:extLst>
          </p:nvPr>
        </p:nvGraphicFramePr>
        <p:xfrm>
          <a:off x="1287489" y="1826481"/>
          <a:ext cx="9847552" cy="4418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5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554" y="1066800"/>
            <a:ext cx="5489510" cy="5791200"/>
          </a:xfrm>
        </p:spPr>
        <p:txBody>
          <a:bodyPr/>
          <a:lstStyle/>
          <a:p>
            <a:pPr lvl="0"/>
            <a:r>
              <a:rPr lang="en-US" dirty="0"/>
              <a:t>Focus Groups:</a:t>
            </a:r>
          </a:p>
          <a:p>
            <a:pPr lvl="1"/>
            <a:r>
              <a:rPr lang="en-US" dirty="0"/>
              <a:t>Downtown </a:t>
            </a:r>
          </a:p>
          <a:p>
            <a:pPr lvl="1"/>
            <a:r>
              <a:rPr lang="en-US" dirty="0"/>
              <a:t>West Des Moines (w/amenities)</a:t>
            </a:r>
            <a:endParaRPr lang="en-US" dirty="0" smtClean="0"/>
          </a:p>
          <a:p>
            <a:pPr lvl="0"/>
            <a:r>
              <a:rPr lang="en-US" dirty="0" smtClean="0"/>
              <a:t>Survey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63.8% </a:t>
            </a:r>
            <a:r>
              <a:rPr lang="en-US" dirty="0" smtClean="0"/>
              <a:t>of the people currently work </a:t>
            </a:r>
            <a:r>
              <a:rPr lang="en-US" dirty="0"/>
              <a:t>in downtown</a:t>
            </a:r>
          </a:p>
          <a:p>
            <a:pPr lvl="1"/>
            <a:r>
              <a:rPr lang="en-US" dirty="0"/>
              <a:t>69.9% </a:t>
            </a:r>
            <a:r>
              <a:rPr lang="en-US" dirty="0" smtClean="0"/>
              <a:t>drive </a:t>
            </a:r>
            <a:r>
              <a:rPr lang="en-US" dirty="0"/>
              <a:t>to </a:t>
            </a:r>
            <a:r>
              <a:rPr lang="en-US" dirty="0" smtClean="0"/>
              <a:t>work daily</a:t>
            </a:r>
            <a:endParaRPr lang="en-US" dirty="0"/>
          </a:p>
          <a:p>
            <a:pPr lvl="1"/>
            <a:r>
              <a:rPr lang="en-US" dirty="0"/>
              <a:t>14.5% would prefer to work from home all the time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6351" y="262353"/>
            <a:ext cx="7891055" cy="670560"/>
          </a:xfrm>
        </p:spPr>
        <p:txBody>
          <a:bodyPr/>
          <a:lstStyle/>
          <a:p>
            <a:r>
              <a:rPr lang="en-US" dirty="0"/>
              <a:t>Graphs and </a:t>
            </a:r>
            <a:r>
              <a:rPr lang="en-US" dirty="0" smtClean="0"/>
              <a:t>charts: Location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004" r="659"/>
          <a:stretch/>
        </p:blipFill>
        <p:spPr>
          <a:xfrm>
            <a:off x="1171266" y="1454706"/>
            <a:ext cx="5725886" cy="381508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l="2918" r="3979"/>
          <a:stretch/>
        </p:blipFill>
        <p:spPr>
          <a:xfrm>
            <a:off x="6087292" y="1111912"/>
            <a:ext cx="6008914" cy="29898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/>
          <a:srcRect l="2759" r="5989" b="18104"/>
          <a:stretch/>
        </p:blipFill>
        <p:spPr>
          <a:xfrm>
            <a:off x="6244046" y="3958727"/>
            <a:ext cx="5590904" cy="236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17333" r="4427" b="36381"/>
          <a:stretch/>
        </p:blipFill>
        <p:spPr>
          <a:xfrm>
            <a:off x="0" y="1839901"/>
            <a:ext cx="6087291" cy="2067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2057" y="2436222"/>
            <a:ext cx="5686697" cy="875211"/>
          </a:xfrm>
        </p:spPr>
        <p:txBody>
          <a:bodyPr/>
          <a:lstStyle/>
          <a:p>
            <a:r>
              <a:rPr lang="en-US" sz="5400" dirty="0" smtClean="0"/>
              <a:t>Any questions?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88422" y="312108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59" y="2118048"/>
            <a:ext cx="755033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What was the Intern Project about?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What were the questions asked?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What methods were used to gather required information?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Present findings from the research and survey conducted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Present a layout of a floor plan based on the data collected from survey and focus group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81200" y="1679448"/>
            <a:ext cx="9372600" cy="830487"/>
          </a:xfrm>
        </p:spPr>
        <p:txBody>
          <a:bodyPr/>
          <a:lstStyle/>
          <a:p>
            <a:r>
              <a:rPr lang="en-US" dirty="0"/>
              <a:t>How do you tailor the workspace to the next generation?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16182" y="2509935"/>
            <a:ext cx="9237617" cy="3967065"/>
          </a:xfrm>
        </p:spPr>
        <p:txBody>
          <a:bodyPr/>
          <a:lstStyle/>
          <a:p>
            <a:pPr marL="742950" indent="-285750">
              <a:lnSpc>
                <a:spcPct val="150000"/>
              </a:lnSpc>
              <a:spcBef>
                <a:spcPts val="0"/>
              </a:spcBef>
            </a:pPr>
            <a:r>
              <a:rPr lang="en-US" sz="1800" dirty="0" smtClean="0">
                <a:solidFill>
                  <a:srgbClr val="000000"/>
                </a:solidFill>
                <a:latin typeface="Verdana"/>
                <a:cs typeface="Verdana"/>
              </a:rPr>
              <a:t>Related-Questions</a:t>
            </a:r>
            <a:endParaRPr lang="en-US" sz="18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What </a:t>
            </a:r>
            <a:r>
              <a:rPr lang="en-US" sz="1600" dirty="0">
                <a:solidFill>
                  <a:srgbClr val="000000"/>
                </a:solidFill>
                <a:latin typeface="Verdana"/>
                <a:cs typeface="Verdana"/>
              </a:rPr>
              <a:t>are some generational differences in the workplace?</a:t>
            </a:r>
            <a:endParaRPr lang="en-US" sz="16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What </a:t>
            </a:r>
            <a:r>
              <a:rPr lang="en-US" sz="1600" dirty="0">
                <a:solidFill>
                  <a:srgbClr val="000000"/>
                </a:solidFill>
                <a:latin typeface="Verdana"/>
                <a:cs typeface="Verdana"/>
              </a:rPr>
              <a:t>are the perspectives of different departments?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/>
                <a:cs typeface="Verdana"/>
              </a:rPr>
              <a:t>Are open-space concepts effective for the workplace? Should we move </a:t>
            </a:r>
            <a:r>
              <a:rPr lang="en-US" sz="1600" dirty="0" smtClean="0">
                <a:solidFill>
                  <a:srgbClr val="000000"/>
                </a:solidFill>
                <a:latin typeface="Verdana"/>
                <a:cs typeface="Verdana"/>
              </a:rPr>
              <a:t>towards </a:t>
            </a:r>
            <a:r>
              <a:rPr lang="en-US" sz="1600" dirty="0">
                <a:solidFill>
                  <a:srgbClr val="000000"/>
                </a:solidFill>
                <a:latin typeface="Verdana"/>
                <a:cs typeface="Verdana"/>
              </a:rPr>
              <a:t>them?</a:t>
            </a:r>
          </a:p>
          <a:p>
            <a:pPr marL="14287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Verdana"/>
                <a:cs typeface="Verdana"/>
              </a:rPr>
              <a:t>What are some physical amenities, accommodations, and benefits that employees would like to see?</a:t>
            </a:r>
          </a:p>
          <a:p>
            <a:pPr marL="1143000" lvl="1">
              <a:lnSpc>
                <a:spcPct val="15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our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9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3386139"/>
            <a:ext cx="12192000" cy="1790699"/>
            <a:chOff x="0" y="0"/>
            <a:chExt cx="5760" cy="1056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auto">
            <a:xfrm>
              <a:off x="0" y="239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90000" rIns="72000" b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4100" name="Rectangle 25"/>
            <p:cNvSpPr>
              <a:spLocks noChangeArrowheads="1"/>
            </p:cNvSpPr>
            <p:nvPr/>
          </p:nvSpPr>
          <p:spPr bwMode="auto">
            <a:xfrm flipV="1">
              <a:off x="0" y="0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lIns="90000" tIns="90000" rIns="72000" bIns="9000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TW" altLang="en-US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endParaRPr>
            </a:p>
          </p:txBody>
        </p:sp>
      </p:grpSp>
      <p:pic>
        <p:nvPicPr>
          <p:cNvPr id="410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76" y="5683924"/>
            <a:ext cx="63944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Freeform 22"/>
          <p:cNvSpPr>
            <a:spLocks/>
          </p:cNvSpPr>
          <p:nvPr/>
        </p:nvSpPr>
        <p:spPr bwMode="auto">
          <a:xfrm rot="14382172">
            <a:off x="4566382" y="2591197"/>
            <a:ext cx="1884313" cy="2995661"/>
          </a:xfrm>
          <a:custGeom>
            <a:avLst/>
            <a:gdLst>
              <a:gd name="T0" fmla="*/ 888 w 1104"/>
              <a:gd name="T1" fmla="*/ 0 h 1608"/>
              <a:gd name="T2" fmla="*/ 184 w 1104"/>
              <a:gd name="T3" fmla="*/ 0 h 1608"/>
              <a:gd name="T4" fmla="*/ 0 w 1104"/>
              <a:gd name="T5" fmla="*/ 200 h 1608"/>
              <a:gd name="T6" fmla="*/ 8 w 1104"/>
              <a:gd name="T7" fmla="*/ 952 h 1608"/>
              <a:gd name="T8" fmla="*/ 144 w 1104"/>
              <a:gd name="T9" fmla="*/ 1240 h 1608"/>
              <a:gd name="T10" fmla="*/ 436 w 1104"/>
              <a:gd name="T11" fmla="*/ 1532 h 1608"/>
              <a:gd name="T12" fmla="*/ 680 w 1104"/>
              <a:gd name="T13" fmla="*/ 1520 h 1608"/>
              <a:gd name="T14" fmla="*/ 960 w 1104"/>
              <a:gd name="T15" fmla="*/ 1240 h 1608"/>
              <a:gd name="T16" fmla="*/ 1088 w 1104"/>
              <a:gd name="T17" fmla="*/ 920 h 1608"/>
              <a:gd name="T18" fmla="*/ 1064 w 1104"/>
              <a:gd name="T19" fmla="*/ 128 h 1608"/>
              <a:gd name="T20" fmla="*/ 888 w 1104"/>
              <a:gd name="T21" fmla="*/ 0 h 1608"/>
              <a:gd name="T22" fmla="*/ 0 w 1104"/>
              <a:gd name="T23" fmla="*/ 0 h 1608"/>
              <a:gd name="T24" fmla="*/ 1104 w 1104"/>
              <a:gd name="T25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T22" t="T23" r="T24" b="T25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B0F0">
              <a:alpha val="65000"/>
            </a:srgbClr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03" name="Freeform 21"/>
          <p:cNvSpPr>
            <a:spLocks/>
          </p:cNvSpPr>
          <p:nvPr/>
        </p:nvSpPr>
        <p:spPr bwMode="auto">
          <a:xfrm rot="2143793">
            <a:off x="5724387" y="1703710"/>
            <a:ext cx="1937305" cy="2874859"/>
          </a:xfrm>
          <a:custGeom>
            <a:avLst/>
            <a:gdLst>
              <a:gd name="T0" fmla="*/ 888 w 1104"/>
              <a:gd name="T1" fmla="*/ 0 h 1608"/>
              <a:gd name="T2" fmla="*/ 184 w 1104"/>
              <a:gd name="T3" fmla="*/ 0 h 1608"/>
              <a:gd name="T4" fmla="*/ 0 w 1104"/>
              <a:gd name="T5" fmla="*/ 200 h 1608"/>
              <a:gd name="T6" fmla="*/ 8 w 1104"/>
              <a:gd name="T7" fmla="*/ 952 h 1608"/>
              <a:gd name="T8" fmla="*/ 144 w 1104"/>
              <a:gd name="T9" fmla="*/ 1240 h 1608"/>
              <a:gd name="T10" fmla="*/ 436 w 1104"/>
              <a:gd name="T11" fmla="*/ 1532 h 1608"/>
              <a:gd name="T12" fmla="*/ 680 w 1104"/>
              <a:gd name="T13" fmla="*/ 1520 h 1608"/>
              <a:gd name="T14" fmla="*/ 960 w 1104"/>
              <a:gd name="T15" fmla="*/ 1240 h 1608"/>
              <a:gd name="T16" fmla="*/ 1088 w 1104"/>
              <a:gd name="T17" fmla="*/ 920 h 1608"/>
              <a:gd name="T18" fmla="*/ 1064 w 1104"/>
              <a:gd name="T19" fmla="*/ 128 h 1608"/>
              <a:gd name="T20" fmla="*/ 888 w 1104"/>
              <a:gd name="T21" fmla="*/ 0 h 1608"/>
              <a:gd name="T22" fmla="*/ 0 w 1104"/>
              <a:gd name="T23" fmla="*/ 0 h 1608"/>
              <a:gd name="T24" fmla="*/ 1104 w 1104"/>
              <a:gd name="T25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T22" t="T23" r="T24" b="T25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B0F0">
              <a:alpha val="71999"/>
            </a:srgbClr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04" name="Freeform 18"/>
          <p:cNvSpPr>
            <a:spLocks/>
          </p:cNvSpPr>
          <p:nvPr/>
        </p:nvSpPr>
        <p:spPr bwMode="auto">
          <a:xfrm rot="18814431">
            <a:off x="4772108" y="1675891"/>
            <a:ext cx="1937651" cy="2978712"/>
          </a:xfrm>
          <a:custGeom>
            <a:avLst/>
            <a:gdLst>
              <a:gd name="T0" fmla="*/ 888 w 1104"/>
              <a:gd name="T1" fmla="*/ 0 h 1608"/>
              <a:gd name="T2" fmla="*/ 184 w 1104"/>
              <a:gd name="T3" fmla="*/ 0 h 1608"/>
              <a:gd name="T4" fmla="*/ 0 w 1104"/>
              <a:gd name="T5" fmla="*/ 200 h 1608"/>
              <a:gd name="T6" fmla="*/ 8 w 1104"/>
              <a:gd name="T7" fmla="*/ 952 h 1608"/>
              <a:gd name="T8" fmla="*/ 144 w 1104"/>
              <a:gd name="T9" fmla="*/ 1240 h 1608"/>
              <a:gd name="T10" fmla="*/ 436 w 1104"/>
              <a:gd name="T11" fmla="*/ 1532 h 1608"/>
              <a:gd name="T12" fmla="*/ 680 w 1104"/>
              <a:gd name="T13" fmla="*/ 1520 h 1608"/>
              <a:gd name="T14" fmla="*/ 960 w 1104"/>
              <a:gd name="T15" fmla="*/ 1240 h 1608"/>
              <a:gd name="T16" fmla="*/ 1088 w 1104"/>
              <a:gd name="T17" fmla="*/ 920 h 1608"/>
              <a:gd name="T18" fmla="*/ 1064 w 1104"/>
              <a:gd name="T19" fmla="*/ 128 h 1608"/>
              <a:gd name="T20" fmla="*/ 888 w 1104"/>
              <a:gd name="T21" fmla="*/ 0 h 1608"/>
              <a:gd name="T22" fmla="*/ 0 w 1104"/>
              <a:gd name="T23" fmla="*/ 0 h 1608"/>
              <a:gd name="T24" fmla="*/ 1104 w 1104"/>
              <a:gd name="T25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T22" t="T23" r="T24" b="T25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B0F0">
              <a:alpha val="71999"/>
            </a:srgbClr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05" name="Freeform 23"/>
          <p:cNvSpPr>
            <a:spLocks/>
          </p:cNvSpPr>
          <p:nvPr/>
        </p:nvSpPr>
        <p:spPr bwMode="auto">
          <a:xfrm rot="9632370">
            <a:off x="5578936" y="2859038"/>
            <a:ext cx="1902120" cy="2940170"/>
          </a:xfrm>
          <a:custGeom>
            <a:avLst/>
            <a:gdLst>
              <a:gd name="T0" fmla="*/ 888 w 1104"/>
              <a:gd name="T1" fmla="*/ 0 h 1608"/>
              <a:gd name="T2" fmla="*/ 184 w 1104"/>
              <a:gd name="T3" fmla="*/ 0 h 1608"/>
              <a:gd name="T4" fmla="*/ 0 w 1104"/>
              <a:gd name="T5" fmla="*/ 200 h 1608"/>
              <a:gd name="T6" fmla="*/ 8 w 1104"/>
              <a:gd name="T7" fmla="*/ 952 h 1608"/>
              <a:gd name="T8" fmla="*/ 144 w 1104"/>
              <a:gd name="T9" fmla="*/ 1240 h 1608"/>
              <a:gd name="T10" fmla="*/ 436 w 1104"/>
              <a:gd name="T11" fmla="*/ 1532 h 1608"/>
              <a:gd name="T12" fmla="*/ 680 w 1104"/>
              <a:gd name="T13" fmla="*/ 1520 h 1608"/>
              <a:gd name="T14" fmla="*/ 960 w 1104"/>
              <a:gd name="T15" fmla="*/ 1240 h 1608"/>
              <a:gd name="T16" fmla="*/ 1088 w 1104"/>
              <a:gd name="T17" fmla="*/ 920 h 1608"/>
              <a:gd name="T18" fmla="*/ 1064 w 1104"/>
              <a:gd name="T19" fmla="*/ 128 h 1608"/>
              <a:gd name="T20" fmla="*/ 888 w 1104"/>
              <a:gd name="T21" fmla="*/ 0 h 1608"/>
              <a:gd name="T22" fmla="*/ 0 w 1104"/>
              <a:gd name="T23" fmla="*/ 0 h 1608"/>
              <a:gd name="T24" fmla="*/ 1104 w 1104"/>
              <a:gd name="T25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T22" t="T23" r="T24" b="T25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B0F0">
              <a:alpha val="53000"/>
            </a:srgbClr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Freeform 22"/>
          <p:cNvSpPr>
            <a:spLocks/>
          </p:cNvSpPr>
          <p:nvPr/>
        </p:nvSpPr>
        <p:spPr bwMode="auto">
          <a:xfrm rot="6094917">
            <a:off x="6205209" y="2188277"/>
            <a:ext cx="1800520" cy="3350346"/>
          </a:xfrm>
          <a:custGeom>
            <a:avLst/>
            <a:gdLst>
              <a:gd name="T0" fmla="*/ 888 w 1104"/>
              <a:gd name="T1" fmla="*/ 0 h 1608"/>
              <a:gd name="T2" fmla="*/ 184 w 1104"/>
              <a:gd name="T3" fmla="*/ 0 h 1608"/>
              <a:gd name="T4" fmla="*/ 0 w 1104"/>
              <a:gd name="T5" fmla="*/ 200 h 1608"/>
              <a:gd name="T6" fmla="*/ 8 w 1104"/>
              <a:gd name="T7" fmla="*/ 952 h 1608"/>
              <a:gd name="T8" fmla="*/ 144 w 1104"/>
              <a:gd name="T9" fmla="*/ 1240 h 1608"/>
              <a:gd name="T10" fmla="*/ 436 w 1104"/>
              <a:gd name="T11" fmla="*/ 1532 h 1608"/>
              <a:gd name="T12" fmla="*/ 680 w 1104"/>
              <a:gd name="T13" fmla="*/ 1520 h 1608"/>
              <a:gd name="T14" fmla="*/ 960 w 1104"/>
              <a:gd name="T15" fmla="*/ 1240 h 1608"/>
              <a:gd name="T16" fmla="*/ 1088 w 1104"/>
              <a:gd name="T17" fmla="*/ 920 h 1608"/>
              <a:gd name="T18" fmla="*/ 1064 w 1104"/>
              <a:gd name="T19" fmla="*/ 128 h 1608"/>
              <a:gd name="T20" fmla="*/ 888 w 1104"/>
              <a:gd name="T21" fmla="*/ 0 h 1608"/>
              <a:gd name="T22" fmla="*/ 0 w 1104"/>
              <a:gd name="T23" fmla="*/ 0 h 1608"/>
              <a:gd name="T24" fmla="*/ 1104 w 1104"/>
              <a:gd name="T25" fmla="*/ 1608 h 1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T22" t="T23" r="T24" b="T25"/>
            <a:pathLst>
              <a:path w="1104" h="1608">
                <a:moveTo>
                  <a:pt x="888" y="0"/>
                </a:moveTo>
                <a:cubicBezTo>
                  <a:pt x="184" y="0"/>
                  <a:pt x="184" y="0"/>
                  <a:pt x="184" y="0"/>
                </a:cubicBezTo>
                <a:cubicBezTo>
                  <a:pt x="184" y="0"/>
                  <a:pt x="0" y="40"/>
                  <a:pt x="0" y="200"/>
                </a:cubicBezTo>
                <a:cubicBezTo>
                  <a:pt x="0" y="360"/>
                  <a:pt x="8" y="952"/>
                  <a:pt x="8" y="952"/>
                </a:cubicBezTo>
                <a:cubicBezTo>
                  <a:pt x="8" y="952"/>
                  <a:pt x="48" y="1160"/>
                  <a:pt x="144" y="1240"/>
                </a:cubicBezTo>
                <a:cubicBezTo>
                  <a:pt x="436" y="1532"/>
                  <a:pt x="436" y="1532"/>
                  <a:pt x="436" y="1532"/>
                </a:cubicBezTo>
                <a:cubicBezTo>
                  <a:pt x="436" y="1532"/>
                  <a:pt x="576" y="1608"/>
                  <a:pt x="680" y="1520"/>
                </a:cubicBezTo>
                <a:cubicBezTo>
                  <a:pt x="960" y="1240"/>
                  <a:pt x="960" y="1240"/>
                  <a:pt x="960" y="1240"/>
                </a:cubicBezTo>
                <a:cubicBezTo>
                  <a:pt x="960" y="1240"/>
                  <a:pt x="1104" y="1072"/>
                  <a:pt x="1088" y="920"/>
                </a:cubicBezTo>
                <a:cubicBezTo>
                  <a:pt x="1064" y="128"/>
                  <a:pt x="1064" y="128"/>
                  <a:pt x="1064" y="128"/>
                </a:cubicBezTo>
                <a:cubicBezTo>
                  <a:pt x="1064" y="128"/>
                  <a:pt x="1056" y="24"/>
                  <a:pt x="888" y="0"/>
                </a:cubicBez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06" name="AutoShape 25"/>
          <p:cNvSpPr>
            <a:spLocks noChangeArrowheads="1"/>
          </p:cNvSpPr>
          <p:nvPr/>
        </p:nvSpPr>
        <p:spPr bwMode="auto">
          <a:xfrm>
            <a:off x="5615379" y="3079000"/>
            <a:ext cx="1384577" cy="1294551"/>
          </a:xfrm>
          <a:prstGeom prst="roundRect">
            <a:avLst>
              <a:gd name="adj" fmla="val 16667"/>
            </a:avLst>
          </a:prstGeom>
          <a:solidFill>
            <a:srgbClr val="00B0F0">
              <a:alpha val="54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>
              <a:solidFill>
                <a:srgbClr val="000000"/>
              </a:solidFill>
              <a:latin typeface="Calibri" panose="020F0502020204030204" pitchFamily="34" charset="0"/>
              <a:ea typeface="PMingLiU" panose="02020500000000000000" pitchFamily="18" charset="-120"/>
            </a:endParaRPr>
          </a:p>
        </p:txBody>
      </p:sp>
      <p:sp>
        <p:nvSpPr>
          <p:cNvPr id="4107" name="Text Box 19"/>
          <p:cNvSpPr txBox="1">
            <a:spLocks noChangeArrowheads="1"/>
          </p:cNvSpPr>
          <p:nvPr/>
        </p:nvSpPr>
        <p:spPr bwMode="auto">
          <a:xfrm rot="18677186">
            <a:off x="4158457" y="2365296"/>
            <a:ext cx="17065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LOCATION</a:t>
            </a:r>
            <a:endParaRPr lang="en-US" altLang="en-US" sz="1600" noProof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108" name="Text Box 19"/>
          <p:cNvSpPr txBox="1">
            <a:spLocks noChangeArrowheads="1"/>
          </p:cNvSpPr>
          <p:nvPr/>
        </p:nvSpPr>
        <p:spPr bwMode="auto">
          <a:xfrm rot="2202264">
            <a:off x="6382184" y="2225647"/>
            <a:ext cx="17065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WORKSPACE</a:t>
            </a:r>
            <a:endParaRPr lang="en-US" altLang="en-US" sz="1600" noProof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109" name="Text Box 19"/>
          <p:cNvSpPr txBox="1">
            <a:spLocks noChangeArrowheads="1"/>
          </p:cNvSpPr>
          <p:nvPr/>
        </p:nvSpPr>
        <p:spPr bwMode="auto">
          <a:xfrm rot="3395978">
            <a:off x="4086625" y="4216464"/>
            <a:ext cx="1408962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FURNITURE AND</a:t>
            </a:r>
          </a:p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EQUIPMENT</a:t>
            </a:r>
          </a:p>
        </p:txBody>
      </p:sp>
      <p:sp>
        <p:nvSpPr>
          <p:cNvPr id="4110" name="Text Box 19"/>
          <p:cNvSpPr txBox="1">
            <a:spLocks noChangeArrowheads="1"/>
          </p:cNvSpPr>
          <p:nvPr/>
        </p:nvSpPr>
        <p:spPr bwMode="auto">
          <a:xfrm rot="20387185">
            <a:off x="6028714" y="4987879"/>
            <a:ext cx="1706562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HEALTH AND</a:t>
            </a:r>
          </a:p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WELLNESS</a:t>
            </a:r>
            <a:endParaRPr lang="en-US" altLang="en-US" sz="1600" noProof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111" name="Text Box 19"/>
          <p:cNvSpPr txBox="1">
            <a:spLocks noChangeArrowheads="1"/>
          </p:cNvSpPr>
          <p:nvPr/>
        </p:nvSpPr>
        <p:spPr bwMode="auto">
          <a:xfrm>
            <a:off x="5779042" y="3478168"/>
            <a:ext cx="1102953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4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PRODUCTIVE</a:t>
            </a:r>
          </a:p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4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WORKSPACE</a:t>
            </a:r>
            <a:endParaRPr lang="en-US" altLang="en-US" sz="1400" noProof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112" name="Textfeld 7"/>
          <p:cNvSpPr txBox="1">
            <a:spLocks noChangeArrowheads="1"/>
          </p:cNvSpPr>
          <p:nvPr/>
        </p:nvSpPr>
        <p:spPr bwMode="auto">
          <a:xfrm>
            <a:off x="4059472" y="90038"/>
            <a:ext cx="43532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0" cap="all" dirty="0" smtClean="0">
                <a:solidFill>
                  <a:srgbClr val="1BDCFF"/>
                </a:solidFill>
                <a:latin typeface="Calibri" panose="020F0502020204030204" pitchFamily="34" charset="0"/>
                <a:ea typeface="+mj-ea"/>
                <a:cs typeface="+mj-cs"/>
              </a:rPr>
              <a:t>ELEMENTS</a:t>
            </a:r>
            <a:endParaRPr lang="de-DE" altLang="en-US" sz="8000" dirty="0">
              <a:solidFill>
                <a:srgbClr val="595959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 rot="6044472">
            <a:off x="7536838" y="3909359"/>
            <a:ext cx="17065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en-US" altLang="en-US" sz="1600" noProof="1" smtClean="0">
                <a:solidFill>
                  <a:srgbClr val="FFFFFF"/>
                </a:solidFill>
                <a:latin typeface="Calibri" panose="020F0502020204030204" pitchFamily="34" charset="0"/>
              </a:rPr>
              <a:t>AMENITIES</a:t>
            </a:r>
            <a:endParaRPr lang="en-US" altLang="en-US" sz="1600" noProof="1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446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Implementation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0" y="2338252"/>
            <a:ext cx="8046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research was broken up into two processes: Survey and Focus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Online survey was conducted to collect data focusing on the younger generation from the ages of 18-35.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20 Focus groups were setup based on the departments here at the bank to collect information about current status of workspace and employees’ preferences for productive workspace.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3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1" y="381000"/>
            <a:ext cx="9862456" cy="118654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some generational differences in the workplace?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588" y="2315597"/>
            <a:ext cx="33427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Based on the data collected from survey and focus groups, the generational differences are minimal.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a few facilities are more popular in the age group above 21 years than in the age group of 18-21 for all of the 5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chart represents Furniture and Equipment preferences categorized by age group.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316" y="1985555"/>
            <a:ext cx="7895684" cy="398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0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1</a:t>
            </a:r>
            <a:br>
              <a:rPr lang="en-US" dirty="0" smtClean="0"/>
            </a:br>
            <a:r>
              <a:rPr lang="en-US" dirty="0" smtClean="0"/>
              <a:t>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182" y="1066800"/>
            <a:ext cx="5489510" cy="579120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Focus Groups: </a:t>
            </a:r>
            <a:endParaRPr lang="en-US" dirty="0"/>
          </a:p>
          <a:p>
            <a:pPr lvl="1"/>
            <a:r>
              <a:rPr lang="en-US" dirty="0" smtClean="0"/>
              <a:t>Collaboration Areas for creative workspace</a:t>
            </a:r>
            <a:endParaRPr lang="en-US" dirty="0"/>
          </a:p>
          <a:p>
            <a:pPr lvl="1"/>
            <a:r>
              <a:rPr lang="en-US" dirty="0" smtClean="0"/>
              <a:t>Better/More </a:t>
            </a:r>
            <a:r>
              <a:rPr lang="en-US" dirty="0"/>
              <a:t>seating areas</a:t>
            </a:r>
          </a:p>
          <a:p>
            <a:pPr lvl="0"/>
            <a:r>
              <a:rPr lang="en-US" dirty="0" smtClean="0"/>
              <a:t>Survey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70.37% </a:t>
            </a:r>
            <a:r>
              <a:rPr lang="en-US" dirty="0"/>
              <a:t>of people prefer </a:t>
            </a:r>
            <a:r>
              <a:rPr lang="en-US" dirty="0" smtClean="0"/>
              <a:t>Modern(combination or open) </a:t>
            </a:r>
            <a:r>
              <a:rPr lang="en-US" dirty="0"/>
              <a:t>workspaces</a:t>
            </a:r>
            <a:endParaRPr lang="en-US" dirty="0"/>
          </a:p>
          <a:p>
            <a:pPr lvl="1"/>
            <a:r>
              <a:rPr lang="en-US" dirty="0"/>
              <a:t>More interactive </a:t>
            </a:r>
            <a:r>
              <a:rPr lang="en-US" dirty="0" smtClean="0"/>
              <a:t>activities</a:t>
            </a:r>
            <a:endParaRPr lang="en-US" dirty="0"/>
          </a:p>
          <a:p>
            <a:pPr lvl="1"/>
            <a:r>
              <a:rPr lang="en-US" dirty="0"/>
              <a:t>33.3% of people value privacy in their workspace while another 33.3% value collaboration (other 33.3% say it depends of department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065375504"/>
              </p:ext>
            </p:extLst>
          </p:nvPr>
        </p:nvGraphicFramePr>
        <p:xfrm>
          <a:off x="6061166" y="3344090"/>
          <a:ext cx="6130834" cy="3513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983" y="381000"/>
            <a:ext cx="9694817" cy="846909"/>
          </a:xfrm>
        </p:spPr>
        <p:txBody>
          <a:bodyPr/>
          <a:lstStyle/>
          <a:p>
            <a:r>
              <a:rPr lang="en-US" dirty="0" smtClean="0"/>
              <a:t>Graphs and charts: Workspace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651463"/>
              </p:ext>
            </p:extLst>
          </p:nvPr>
        </p:nvGraphicFramePr>
        <p:xfrm>
          <a:off x="-603069" y="2528684"/>
          <a:ext cx="7109460" cy="432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967995"/>
              </p:ext>
            </p:extLst>
          </p:nvPr>
        </p:nvGraphicFramePr>
        <p:xfrm>
          <a:off x="3893822" y="14460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2005344"/>
          </a:xfrm>
        </p:spPr>
        <p:txBody>
          <a:bodyPr/>
          <a:lstStyle/>
          <a:p>
            <a:r>
              <a:rPr lang="en-US" dirty="0" smtClean="0"/>
              <a:t>Element 2</a:t>
            </a:r>
            <a:br>
              <a:rPr lang="en-US" dirty="0" smtClean="0"/>
            </a:br>
            <a:r>
              <a:rPr lang="en-US" dirty="0" smtClean="0"/>
              <a:t>furniture And Equipment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302" y="707571"/>
            <a:ext cx="5489510" cy="5791200"/>
          </a:xfrm>
        </p:spPr>
        <p:txBody>
          <a:bodyPr>
            <a:noAutofit/>
          </a:bodyPr>
          <a:lstStyle/>
          <a:p>
            <a:pPr lvl="0"/>
            <a:r>
              <a:rPr lang="en-US" sz="2800" dirty="0" smtClean="0"/>
              <a:t>Focus </a:t>
            </a:r>
            <a:r>
              <a:rPr lang="en-US" dirty="0" smtClean="0"/>
              <a:t>Groups</a:t>
            </a:r>
            <a:r>
              <a:rPr lang="en-US" sz="2800" dirty="0" smtClean="0"/>
              <a:t>: </a:t>
            </a:r>
            <a:endParaRPr lang="en-US" sz="2800" dirty="0"/>
          </a:p>
          <a:p>
            <a:pPr lvl="1"/>
            <a:r>
              <a:rPr lang="en-US" dirty="0" smtClean="0"/>
              <a:t>Adjustable Desks</a:t>
            </a:r>
            <a:endParaRPr lang="en-US" sz="1800" dirty="0"/>
          </a:p>
          <a:p>
            <a:pPr lvl="1"/>
            <a:r>
              <a:rPr lang="en-US" dirty="0" smtClean="0"/>
              <a:t>Ergonomic chairs</a:t>
            </a:r>
          </a:p>
          <a:p>
            <a:pPr lvl="1"/>
            <a:r>
              <a:rPr lang="en-US" dirty="0" smtClean="0"/>
              <a:t>Newer software/touchscreen Kanban board</a:t>
            </a:r>
            <a:endParaRPr lang="en-US" sz="2400" dirty="0"/>
          </a:p>
          <a:p>
            <a:pPr lvl="0"/>
            <a:r>
              <a:rPr lang="en-US" dirty="0" smtClean="0"/>
              <a:t>Survey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Large Windows (76.8</a:t>
            </a:r>
            <a:r>
              <a:rPr lang="en-US" dirty="0" smtClean="0"/>
              <a:t>%)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computer screens</a:t>
            </a:r>
            <a:r>
              <a:rPr lang="en-US" dirty="0"/>
              <a:t> </a:t>
            </a:r>
            <a:r>
              <a:rPr lang="en-US" dirty="0" smtClean="0"/>
              <a:t>(62.9%)</a:t>
            </a:r>
            <a:endParaRPr lang="en-US" dirty="0"/>
          </a:p>
          <a:p>
            <a:pPr lvl="1"/>
            <a:r>
              <a:rPr lang="en-US" dirty="0" smtClean="0"/>
              <a:t>Adjustable/Moveable Desks </a:t>
            </a:r>
            <a:r>
              <a:rPr lang="en-US" dirty="0"/>
              <a:t>(61%)</a:t>
            </a:r>
          </a:p>
          <a:p>
            <a:pPr lvl="1"/>
            <a:r>
              <a:rPr lang="en-US" dirty="0"/>
              <a:t>Break/Leisure Furniture (65.9</a:t>
            </a:r>
            <a:r>
              <a:rPr lang="en-US" dirty="0" smtClean="0"/>
              <a:t>%)</a:t>
            </a:r>
          </a:p>
          <a:p>
            <a:pPr lvl="1"/>
            <a:r>
              <a:rPr lang="en-US" dirty="0"/>
              <a:t>Plants (58.5%)</a:t>
            </a:r>
            <a:endParaRPr lang="en-US" dirty="0"/>
          </a:p>
          <a:p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490537"/>
            <a:ext cx="4800937" cy="1828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1_Standarddesign">
  <a:themeElements>
    <a:clrScheme name="1_Standarddesign 1">
      <a:dk1>
        <a:srgbClr val="000000"/>
      </a:dk1>
      <a:lt1>
        <a:srgbClr val="FFFFFF"/>
      </a:lt1>
      <a:dk2>
        <a:srgbClr val="004074"/>
      </a:dk2>
      <a:lt2>
        <a:srgbClr val="FEA501"/>
      </a:lt2>
      <a:accent1>
        <a:srgbClr val="0061B2"/>
      </a:accent1>
      <a:accent2>
        <a:srgbClr val="2A79D0"/>
      </a:accent2>
      <a:accent3>
        <a:srgbClr val="FFFFFF"/>
      </a:accent3>
      <a:accent4>
        <a:srgbClr val="000000"/>
      </a:accent4>
      <a:accent5>
        <a:srgbClr val="AAB7D5"/>
      </a:accent5>
      <a:accent6>
        <a:srgbClr val="256DBC"/>
      </a:accent6>
      <a:hlink>
        <a:srgbClr val="69A2E1"/>
      </a:hlink>
      <a:folHlink>
        <a:srgbClr val="9DC2EB"/>
      </a:folHlink>
    </a:clrScheme>
    <a:fontScheme name="1_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Standarddesign 1">
        <a:dk1>
          <a:srgbClr val="000000"/>
        </a:dk1>
        <a:lt1>
          <a:srgbClr val="FFFFFF"/>
        </a:lt1>
        <a:dk2>
          <a:srgbClr val="004074"/>
        </a:dk2>
        <a:lt2>
          <a:srgbClr val="FEA501"/>
        </a:lt2>
        <a:accent1>
          <a:srgbClr val="0061B2"/>
        </a:accent1>
        <a:accent2>
          <a:srgbClr val="2A79D0"/>
        </a:accent2>
        <a:accent3>
          <a:srgbClr val="FFFFFF"/>
        </a:accent3>
        <a:accent4>
          <a:srgbClr val="000000"/>
        </a:accent4>
        <a:accent5>
          <a:srgbClr val="AAB7D5"/>
        </a:accent5>
        <a:accent6>
          <a:srgbClr val="256DBC"/>
        </a:accent6>
        <a:hlink>
          <a:srgbClr val="69A2E1"/>
        </a:hlink>
        <a:folHlink>
          <a:srgbClr val="9DC2E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reframeBuilding">
    <a:dk1>
      <a:srgbClr val="404040"/>
    </a:dk1>
    <a:lt1>
      <a:sysClr val="window" lastClr="FFFFFF"/>
    </a:lt1>
    <a:dk2>
      <a:srgbClr val="000000"/>
    </a:dk2>
    <a:lt2>
      <a:srgbClr val="E4F9F9"/>
    </a:lt2>
    <a:accent1>
      <a:srgbClr val="1BDCFF"/>
    </a:accent1>
    <a:accent2>
      <a:srgbClr val="3AC673"/>
    </a:accent2>
    <a:accent3>
      <a:srgbClr val="F6BD1E"/>
    </a:accent3>
    <a:accent4>
      <a:srgbClr val="C74167"/>
    </a:accent4>
    <a:accent5>
      <a:srgbClr val="F17E1F"/>
    </a:accent5>
    <a:accent6>
      <a:srgbClr val="6681CC"/>
    </a:accent6>
    <a:hlink>
      <a:srgbClr val="F17E1F"/>
    </a:hlink>
    <a:folHlink>
      <a:srgbClr val="969696"/>
    </a:folHlink>
  </a:clrScheme>
  <a:fontScheme name="Calibri">
    <a:majorFont>
      <a:latin typeface="Calibri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ゴシック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1EF0E57-12D2-4B54-A790-AA6D1675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0</TotalTime>
  <Words>507</Words>
  <Application>Microsoft Office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PMingLiU</vt:lpstr>
      <vt:lpstr>宋体</vt:lpstr>
      <vt:lpstr>Arial</vt:lpstr>
      <vt:lpstr>Calibri</vt:lpstr>
      <vt:lpstr>Trebuchet MS</vt:lpstr>
      <vt:lpstr>Tw Cen MT</vt:lpstr>
      <vt:lpstr>Verdana</vt:lpstr>
      <vt:lpstr>Wingdings</vt:lpstr>
      <vt:lpstr>Wireframe Building 16x9</vt:lpstr>
      <vt:lpstr>1_Standarddesign</vt:lpstr>
      <vt:lpstr>Circuit</vt:lpstr>
      <vt:lpstr>Intern Project</vt:lpstr>
      <vt:lpstr>PowerPoint Presentation</vt:lpstr>
      <vt:lpstr>What was our question?</vt:lpstr>
      <vt:lpstr>PowerPoint Presentation</vt:lpstr>
      <vt:lpstr>Research Implementation</vt:lpstr>
      <vt:lpstr>What are some generational differences in the workplace?</vt:lpstr>
      <vt:lpstr>Element 1 Workspace</vt:lpstr>
      <vt:lpstr>Graphs and charts: Workspace</vt:lpstr>
      <vt:lpstr>Element 2 furniture And Equipment</vt:lpstr>
      <vt:lpstr>Graphs and charts</vt:lpstr>
      <vt:lpstr>Element 3 amenities</vt:lpstr>
      <vt:lpstr>Graphs and charts: Amenities</vt:lpstr>
      <vt:lpstr>Element 4 Health &amp; wellness</vt:lpstr>
      <vt:lpstr>Graphs: Health And Wellness</vt:lpstr>
      <vt:lpstr>Element 5 location</vt:lpstr>
      <vt:lpstr>Graphs and charts: Location</vt:lpstr>
      <vt:lpstr>Any questions?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2016-07-18T15:46:39Z</dcterms:created>
  <dcterms:modified xsi:type="dcterms:W3CDTF">2016-07-19T16:10:45Z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TC030310279991</vt:lpwstr>
  </property>
</Properties>
</file>